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Architects Daughter"/>
      <p:regular r:id="rId14"/>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font" Target="fonts/ArchitectsDaughter-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efba2f54c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efba2f54c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4d6bb51715f59253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4d6bb51715f59253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4d6bb51715f59253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4d6bb51715f59253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09bcec7517255f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09bcec7517255f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4d6bb51715f59253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4d6bb51715f59253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f1b97671d4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f1b97671d4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109bcec7517255f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109bcec7517255f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p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1.xml"/><Relationship Id="rId12" Type="http://schemas.openxmlformats.org/officeDocument/2006/relationships/slideLayout" Target="../slideLayouts/slideLayout11.xml"/><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pl"/>
              <a:t>‹#›</a:t>
            </a:fld>
            <a:endParaRPr/>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www.youtube.com/watch?v=WNSpDGzxkW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www.youtube.com/watch?v=WNSpDGzxkW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www.bryk.pl/wypracowania/fizyka/oddzialywania-w-przyrodzie/17224-zjawiska-elektryczne-powyzej-chmur-burzowych.html" TargetMode="External"/><Relationship Id="rId4" Type="http://schemas.openxmlformats.org/officeDocument/2006/relationships/hyperlink" Target="https://pl.wikipedia.org/wiki/Elektryczno%C5%9B%C4%87_w_atmosferze_ziemskiej" TargetMode="External"/><Relationship Id="rId5" Type="http://schemas.openxmlformats.org/officeDocument/2006/relationships/hyperlink" Target="https://fanipogody.pl/pogoda-brudna-burza-bardzo-ciekawe-zjawisko-burzowe-wybuch-wulkanu-taal-na-filipinach-niesamowite-zdjecia-piorunow/" TargetMode="External"/><Relationship Id="rId6" Type="http://schemas.openxmlformats.org/officeDocument/2006/relationships/hyperlink" Target="https://htwmam.webwave.dev/" TargetMode="External"/><Relationship Id="rId7" Type="http://schemas.openxmlformats.org/officeDocument/2006/relationships/hyperlink" Target="https://htwmam.webwave.dev/"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0" y="989250"/>
            <a:ext cx="9078300" cy="1582500"/>
          </a:xfrm>
          <a:prstGeom prst="rect">
            <a:avLst/>
          </a:prstGeom>
        </p:spPr>
        <p:txBody>
          <a:bodyPr anchorCtr="0" anchor="b" bIns="91425" lIns="91425" spcFirstLastPara="1" rIns="91425" wrap="square" tIns="91425">
            <a:normAutofit fontScale="90000"/>
          </a:bodyPr>
          <a:lstStyle/>
          <a:p>
            <a:pPr indent="0" lvl="0" marL="0" rtl="0" algn="ctr">
              <a:spcBef>
                <a:spcPts val="0"/>
              </a:spcBef>
              <a:spcAft>
                <a:spcPts val="0"/>
              </a:spcAft>
              <a:buNone/>
            </a:pPr>
            <a:r>
              <a:rPr lang="pl">
                <a:solidFill>
                  <a:schemeClr val="lt1"/>
                </a:solidFill>
                <a:latin typeface="Architects Daughter"/>
                <a:ea typeface="Architects Daughter"/>
                <a:cs typeface="Architects Daughter"/>
                <a:sym typeface="Architects Daughter"/>
              </a:rPr>
              <a:t>Zjawiska Elektryczne </a:t>
            </a:r>
            <a:endParaRPr>
              <a:solidFill>
                <a:schemeClr val="lt1"/>
              </a:solidFill>
              <a:latin typeface="Architects Daughter"/>
              <a:ea typeface="Architects Daughter"/>
              <a:cs typeface="Architects Daughter"/>
              <a:sym typeface="Architects Daughter"/>
            </a:endParaRPr>
          </a:p>
          <a:p>
            <a:pPr indent="0" lvl="0" marL="0" rtl="0" algn="ctr">
              <a:spcBef>
                <a:spcPts val="0"/>
              </a:spcBef>
              <a:spcAft>
                <a:spcPts val="0"/>
              </a:spcAft>
              <a:buNone/>
            </a:pPr>
            <a:r>
              <a:rPr lang="pl">
                <a:solidFill>
                  <a:schemeClr val="lt1"/>
                </a:solidFill>
                <a:latin typeface="Architects Daughter"/>
                <a:ea typeface="Architects Daughter"/>
                <a:cs typeface="Architects Daughter"/>
                <a:sym typeface="Architects Daughter"/>
              </a:rPr>
              <a:t>w Atmosferze i w Przyrodzie</a:t>
            </a:r>
            <a:endParaRPr>
              <a:solidFill>
                <a:schemeClr val="lt1"/>
              </a:solidFill>
              <a:latin typeface="Architects Daughter"/>
              <a:ea typeface="Architects Daughter"/>
              <a:cs typeface="Architects Daughter"/>
              <a:sym typeface="Architects Daughte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pl">
                <a:solidFill>
                  <a:srgbClr val="FFFFFF"/>
                </a:solidFill>
                <a:latin typeface="Comic Sans MS"/>
                <a:ea typeface="Comic Sans MS"/>
                <a:cs typeface="Comic Sans MS"/>
                <a:sym typeface="Comic Sans MS"/>
              </a:rPr>
              <a:t>Created by Oscar Młodziński</a:t>
            </a:r>
            <a:endParaRPr>
              <a:solidFill>
                <a:srgbClr val="FFFFFF"/>
              </a:solidFill>
              <a:latin typeface="Comic Sans MS"/>
              <a:ea typeface="Comic Sans MS"/>
              <a:cs typeface="Comic Sans MS"/>
              <a:sym typeface="Comic Sans MS"/>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pl">
                <a:solidFill>
                  <a:schemeClr val="lt2"/>
                </a:solidFill>
                <a:latin typeface="Architects Daughter"/>
                <a:ea typeface="Architects Daughter"/>
                <a:cs typeface="Architects Daughter"/>
                <a:sym typeface="Architects Daughter"/>
              </a:rPr>
              <a:t>Burze i wyładowania atmosferyczne:</a:t>
            </a:r>
            <a:endParaRPr>
              <a:solidFill>
                <a:schemeClr val="lt2"/>
              </a:solidFill>
              <a:latin typeface="Architects Daughter"/>
              <a:ea typeface="Architects Daughter"/>
              <a:cs typeface="Architects Daughter"/>
              <a:sym typeface="Architects Daughter"/>
            </a:endParaRPr>
          </a:p>
        </p:txBody>
      </p:sp>
      <p:sp>
        <p:nvSpPr>
          <p:cNvPr id="61" name="Google Shape;61;p14"/>
          <p:cNvSpPr txBox="1"/>
          <p:nvPr>
            <p:ph idx="1" type="body"/>
          </p:nvPr>
        </p:nvSpPr>
        <p:spPr>
          <a:xfrm>
            <a:off x="311700" y="1017726"/>
            <a:ext cx="8520600" cy="37497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i="1" lang="pl">
                <a:solidFill>
                  <a:srgbClr val="FFFFFF"/>
                </a:solidFill>
                <a:latin typeface="Comic Sans MS"/>
                <a:ea typeface="Comic Sans MS"/>
                <a:cs typeface="Comic Sans MS"/>
                <a:sym typeface="Comic Sans MS"/>
              </a:rPr>
              <a:t>Kiedy na skutek zderzenia zimnych i ciepłych mas powietrza powstaje silny prąd wznoszący, tworzą się chmury burzowe (kłębiasto-deszczowe, cumulonimbus) mające wysokość nawet kilkunastu (10-20) kilometrów. Ruch powietrza powoduje wzajemne zderzanie ze sobą kryształów lodu oraz kropel wody. Dotykanie się lub pocieranie kropel wykonanych z różnych substancji albo z jednakowej substancji ale różnej budowie krystalicznej bądź też o różnych temperaturach wywołuje elektryzowanie się tych ciał i w konsekwencji błysk widoczny na niebie. Krople wody uzyskują ładunek ujemny, a kryształki lodu ładunek dodatni. Krolpe wody są najczęściej większe i cięższe od kropli lodu, więc opadają w stronę podstawy chmury i w wyniku tego podstawa chmury silnie elektryzuje się ujemnie.</a:t>
            </a:r>
            <a:endParaRPr i="1">
              <a:solidFill>
                <a:srgbClr val="FFFFFF"/>
              </a:solidFill>
              <a:latin typeface="Comic Sans MS"/>
              <a:ea typeface="Comic Sans MS"/>
              <a:cs typeface="Comic Sans MS"/>
              <a:sym typeface="Comic Sans MS"/>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176450"/>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pl">
                <a:solidFill>
                  <a:srgbClr val="FFFFFF"/>
                </a:solidFill>
                <a:latin typeface="Architects Daughter"/>
                <a:ea typeface="Architects Daughter"/>
                <a:cs typeface="Architects Daughter"/>
                <a:sym typeface="Architects Daughter"/>
              </a:rPr>
              <a:t>Wyładowania atmosferyczne - ciekawostki</a:t>
            </a:r>
            <a:endParaRPr>
              <a:solidFill>
                <a:srgbClr val="FFFFFF"/>
              </a:solidFill>
              <a:latin typeface="Architects Daughter"/>
              <a:ea typeface="Architects Daughter"/>
              <a:cs typeface="Architects Daughter"/>
              <a:sym typeface="Architects Daughter"/>
            </a:endParaRPr>
          </a:p>
        </p:txBody>
      </p:sp>
      <p:sp>
        <p:nvSpPr>
          <p:cNvPr id="67" name="Google Shape;67;p15"/>
          <p:cNvSpPr txBox="1"/>
          <p:nvPr>
            <p:ph idx="1" type="body"/>
          </p:nvPr>
        </p:nvSpPr>
        <p:spPr>
          <a:xfrm>
            <a:off x="311700" y="749150"/>
            <a:ext cx="8520600" cy="3870300"/>
          </a:xfrm>
          <a:prstGeom prst="rect">
            <a:avLst/>
          </a:prstGeom>
        </p:spPr>
        <p:txBody>
          <a:bodyPr anchorCtr="0" anchor="t" bIns="91425" lIns="91425" spcFirstLastPara="1" rIns="91425" wrap="square" tIns="91425">
            <a:noAutofit/>
          </a:bodyPr>
          <a:lstStyle/>
          <a:p>
            <a:pPr indent="0" lvl="0" marL="0" rtl="0" algn="l">
              <a:spcBef>
                <a:spcPts val="1100"/>
              </a:spcBef>
              <a:spcAft>
                <a:spcPts val="0"/>
              </a:spcAft>
              <a:buClr>
                <a:schemeClr val="dk1"/>
              </a:buClr>
              <a:buSzPts val="1100"/>
              <a:buFont typeface="Arial"/>
              <a:buNone/>
            </a:pPr>
            <a:r>
              <a:rPr i="1" lang="pl" sz="1400">
                <a:solidFill>
                  <a:srgbClr val="FFFFFF"/>
                </a:solidFill>
                <a:latin typeface="Comic Sans MS"/>
                <a:ea typeface="Comic Sans MS"/>
                <a:cs typeface="Comic Sans MS"/>
                <a:sym typeface="Comic Sans MS"/>
              </a:rPr>
              <a:t>Badacze zaobserwowali fale radiowe towarzyszące tym zjawiskom i pozwalające sformułować pierwsze modele teoretyczne tych zjawisk. Zaobserwowane dotychczas zjawiska elektryczne, występujące wraz z wyładowaniami, zostały podzielone na cztery podstawowe grupy:</a:t>
            </a:r>
            <a:endParaRPr i="1" sz="1400">
              <a:solidFill>
                <a:srgbClr val="FFFFFF"/>
              </a:solidFill>
              <a:latin typeface="Comic Sans MS"/>
              <a:ea typeface="Comic Sans MS"/>
              <a:cs typeface="Comic Sans MS"/>
              <a:sym typeface="Comic Sans MS"/>
            </a:endParaRPr>
          </a:p>
          <a:p>
            <a:pPr indent="-317500" lvl="0" marL="457200" rtl="0" algn="ctr">
              <a:spcBef>
                <a:spcPts val="1100"/>
              </a:spcBef>
              <a:spcAft>
                <a:spcPts val="0"/>
              </a:spcAft>
              <a:buClr>
                <a:srgbClr val="FFFFFF"/>
              </a:buClr>
              <a:buSzPts val="1400"/>
              <a:buFont typeface="Comic Sans MS"/>
              <a:buAutoNum type="arabicPeriod"/>
            </a:pPr>
            <a:r>
              <a:rPr i="1" lang="pl" sz="1400" u="sng">
                <a:solidFill>
                  <a:srgbClr val="FFFFFF"/>
                </a:solidFill>
                <a:latin typeface="Comic Sans MS"/>
                <a:ea typeface="Comic Sans MS"/>
                <a:cs typeface="Comic Sans MS"/>
                <a:sym typeface="Comic Sans MS"/>
                <a:hlinkClick r:id="rId3">
                  <a:extLst>
                    <a:ext uri="{A12FA001-AC4F-418D-AE19-62706E023703}">
                      <ahyp:hlinkClr val="tx"/>
                    </a:ext>
                  </a:extLst>
                </a:hlinkClick>
              </a:rPr>
              <a:t>ELFY</a:t>
            </a:r>
            <a:endParaRPr i="1" sz="1400">
              <a:solidFill>
                <a:srgbClr val="FFFFFF"/>
              </a:solidFill>
              <a:latin typeface="Comic Sans MS"/>
              <a:ea typeface="Comic Sans MS"/>
              <a:cs typeface="Comic Sans MS"/>
              <a:sym typeface="Comic Sans MS"/>
            </a:endParaRPr>
          </a:p>
          <a:p>
            <a:pPr indent="0" lvl="0" marL="0" rtl="0" algn="l">
              <a:spcBef>
                <a:spcPts val="1100"/>
              </a:spcBef>
              <a:spcAft>
                <a:spcPts val="0"/>
              </a:spcAft>
              <a:buNone/>
            </a:pPr>
            <a:r>
              <a:rPr i="1" lang="pl" sz="1400">
                <a:solidFill>
                  <a:srgbClr val="FFFFFF"/>
                </a:solidFill>
                <a:latin typeface="Comic Sans MS"/>
                <a:ea typeface="Comic Sans MS"/>
                <a:cs typeface="Comic Sans MS"/>
                <a:sym typeface="Comic Sans MS"/>
              </a:rPr>
              <a:t>Elfy tak jak Krasnoludek posiada swoje źródło w polu elektrycznym, pochodzącym z dużej wysokości i wytworzonym przez wyjątkowo silne wyładowania, propagujące się ku ziemi. "Elfy" są to świetliste płaszczyzny przypominające kształtem naleśnika. Tego rodzaju zjawiska mogą wystepować w parze z "krasnoludkami", </a:t>
            </a:r>
            <a:r>
              <a:rPr i="1" lang="pl" sz="1400">
                <a:solidFill>
                  <a:srgbClr val="FFFFFF"/>
                </a:solidFill>
                <a:latin typeface="Comic Sans MS"/>
                <a:ea typeface="Comic Sans MS"/>
                <a:cs typeface="Comic Sans MS"/>
                <a:sym typeface="Comic Sans MS"/>
              </a:rPr>
              <a:t>pojawiają</a:t>
            </a:r>
            <a:r>
              <a:rPr i="1" lang="pl" sz="1400">
                <a:solidFill>
                  <a:srgbClr val="FFFFFF"/>
                </a:solidFill>
                <a:latin typeface="Comic Sans MS"/>
                <a:ea typeface="Comic Sans MS"/>
                <a:cs typeface="Comic Sans MS"/>
                <a:sym typeface="Comic Sans MS"/>
              </a:rPr>
              <a:t> sie jednak pierwsze i także pierwsze </a:t>
            </a:r>
            <a:r>
              <a:rPr i="1" lang="pl" sz="1400">
                <a:solidFill>
                  <a:srgbClr val="FFFFFF"/>
                </a:solidFill>
                <a:latin typeface="Comic Sans MS"/>
                <a:ea typeface="Comic Sans MS"/>
                <a:cs typeface="Comic Sans MS"/>
                <a:sym typeface="Comic Sans MS"/>
              </a:rPr>
              <a:t>zanikają</a:t>
            </a:r>
            <a:r>
              <a:rPr i="1" lang="pl" sz="1400">
                <a:solidFill>
                  <a:srgbClr val="FFFFFF"/>
                </a:solidFill>
                <a:latin typeface="Comic Sans MS"/>
                <a:ea typeface="Comic Sans MS"/>
                <a:cs typeface="Comic Sans MS"/>
                <a:sym typeface="Comic Sans MS"/>
              </a:rPr>
              <a:t>. "Elfy" rejestruje sie na wysokosci okolo 75-100km.</a:t>
            </a:r>
            <a:endParaRPr i="1" sz="1400">
              <a:solidFill>
                <a:srgbClr val="FFFFFF"/>
              </a:solidFill>
              <a:latin typeface="Comic Sans MS"/>
              <a:ea typeface="Comic Sans MS"/>
              <a:cs typeface="Comic Sans MS"/>
              <a:sym typeface="Comic Sans MS"/>
            </a:endParaRPr>
          </a:p>
          <a:p>
            <a:pPr indent="0" lvl="0" marL="0" rtl="0" algn="ctr">
              <a:spcBef>
                <a:spcPts val="1100"/>
              </a:spcBef>
              <a:spcAft>
                <a:spcPts val="0"/>
              </a:spcAft>
              <a:buNone/>
            </a:pPr>
            <a:r>
              <a:rPr i="1" lang="pl" sz="1400">
                <a:solidFill>
                  <a:srgbClr val="FFFFFF"/>
                </a:solidFill>
                <a:latin typeface="Comic Sans MS"/>
                <a:ea typeface="Comic Sans MS"/>
                <a:cs typeface="Comic Sans MS"/>
                <a:sym typeface="Comic Sans MS"/>
              </a:rPr>
              <a:t>2</a:t>
            </a:r>
            <a:r>
              <a:rPr i="1" lang="pl" sz="1400">
                <a:solidFill>
                  <a:srgbClr val="FFFFFF"/>
                </a:solidFill>
                <a:latin typeface="Comic Sans MS"/>
                <a:ea typeface="Comic Sans MS"/>
                <a:cs typeface="Comic Sans MS"/>
                <a:sym typeface="Comic Sans MS"/>
              </a:rPr>
              <a:t>. BŁĘKITNE FONTANNY</a:t>
            </a:r>
            <a:endParaRPr i="1" sz="1400">
              <a:solidFill>
                <a:srgbClr val="FFFFFF"/>
              </a:solidFill>
              <a:latin typeface="Comic Sans MS"/>
              <a:ea typeface="Comic Sans MS"/>
              <a:cs typeface="Comic Sans MS"/>
              <a:sym typeface="Comic Sans MS"/>
            </a:endParaRPr>
          </a:p>
          <a:p>
            <a:pPr indent="0" lvl="0" marL="0" rtl="0" algn="ctr">
              <a:spcBef>
                <a:spcPts val="1100"/>
              </a:spcBef>
              <a:spcAft>
                <a:spcPts val="0"/>
              </a:spcAft>
              <a:buNone/>
            </a:pPr>
            <a:r>
              <a:rPr i="1" lang="pl" sz="1400">
                <a:solidFill>
                  <a:srgbClr val="FFFFFF"/>
                </a:solidFill>
                <a:latin typeface="Comic Sans MS"/>
                <a:ea typeface="Comic Sans MS"/>
                <a:cs typeface="Comic Sans MS"/>
                <a:sym typeface="Comic Sans MS"/>
              </a:rPr>
              <a:t>Zarejestrowane zostały po raz pierwszy w 1994r przez E. M. Wescotta i D. D. Sentmana w trakcie przelotu samolotem ponad silna burza w stanie Arkansas. Blekitne fontanny rejestruje sie ponizej 40 km i w przeciwienstwie do Efów i Krasnoludków, charakteryzuje sie intensywnym niebieskim kolorem. Świetliste stróżki "błękitnej fontanny", unoszą się z górnych części chmur burzowych z prędkością 120km/s. Jak na razie nie został wypracowany model fizyczny, opisujący dobrze to zjawisko.</a:t>
            </a:r>
            <a:endParaRPr i="1" sz="1400">
              <a:solidFill>
                <a:srgbClr val="FFFFFF"/>
              </a:solidFill>
              <a:latin typeface="Comic Sans MS"/>
              <a:ea typeface="Comic Sans MS"/>
              <a:cs typeface="Comic Sans MS"/>
              <a:sym typeface="Comic Sans MS"/>
            </a:endParaRPr>
          </a:p>
          <a:p>
            <a:pPr indent="0" lvl="0" marL="0" rtl="0" algn="l">
              <a:spcBef>
                <a:spcPts val="1100"/>
              </a:spcBef>
              <a:spcAft>
                <a:spcPts val="0"/>
              </a:spcAft>
              <a:buNone/>
            </a:pPr>
            <a:r>
              <a:t/>
            </a:r>
            <a:endParaRPr i="1" sz="1400"/>
          </a:p>
          <a:p>
            <a:pPr indent="0" lvl="0" marL="0" rtl="0" algn="l">
              <a:spcBef>
                <a:spcPts val="1100"/>
              </a:spcBef>
              <a:spcAft>
                <a:spcPts val="1100"/>
              </a:spcAft>
              <a:buNone/>
            </a:pPr>
            <a:r>
              <a:t/>
            </a:r>
            <a:endParaRPr i="1" sz="1400">
              <a:solidFill>
                <a:srgbClr val="FFFFFF"/>
              </a:solidFill>
              <a:latin typeface="Comic Sans MS"/>
              <a:ea typeface="Comic Sans MS"/>
              <a:cs typeface="Comic Sans MS"/>
              <a:sym typeface="Comic Sans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1326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solidFill>
                <a:srgbClr val="FFFFFF"/>
              </a:solidFill>
            </a:endParaRPr>
          </a:p>
        </p:txBody>
      </p:sp>
      <p:sp>
        <p:nvSpPr>
          <p:cNvPr id="73" name="Google Shape;73;p16"/>
          <p:cNvSpPr txBox="1"/>
          <p:nvPr>
            <p:ph idx="1" type="body"/>
          </p:nvPr>
        </p:nvSpPr>
        <p:spPr>
          <a:xfrm>
            <a:off x="311700" y="283850"/>
            <a:ext cx="8520600" cy="3924300"/>
          </a:xfrm>
          <a:prstGeom prst="rect">
            <a:avLst/>
          </a:prstGeom>
        </p:spPr>
        <p:txBody>
          <a:bodyPr anchorCtr="0" anchor="t" bIns="91425" lIns="91425" spcFirstLastPara="1" rIns="91425" wrap="square" tIns="91425">
            <a:noAutofit/>
          </a:bodyPr>
          <a:lstStyle/>
          <a:p>
            <a:pPr indent="0" lvl="0" marL="0" rtl="0" algn="ctr">
              <a:spcBef>
                <a:spcPts val="1100"/>
              </a:spcBef>
              <a:spcAft>
                <a:spcPts val="0"/>
              </a:spcAft>
              <a:buClr>
                <a:schemeClr val="dk1"/>
              </a:buClr>
              <a:buSzPts val="1100"/>
              <a:buFont typeface="Arial"/>
              <a:buNone/>
            </a:pPr>
            <a:r>
              <a:rPr i="1" lang="pl" sz="1400" u="sng">
                <a:solidFill>
                  <a:srgbClr val="FFFFFF"/>
                </a:solidFill>
                <a:latin typeface="Comic Sans MS"/>
                <a:ea typeface="Comic Sans MS"/>
                <a:cs typeface="Comic Sans MS"/>
                <a:sym typeface="Comic Sans MS"/>
                <a:hlinkClick r:id="rId3">
                  <a:extLst>
                    <a:ext uri="{A12FA001-AC4F-418D-AE19-62706E023703}">
                      <ahyp:hlinkClr val="tx"/>
                    </a:ext>
                  </a:extLst>
                </a:hlinkClick>
              </a:rPr>
              <a:t>3. KRASNOLUDKI</a:t>
            </a:r>
            <a:endParaRPr i="1" sz="1400">
              <a:solidFill>
                <a:srgbClr val="FFFFFF"/>
              </a:solidFill>
              <a:latin typeface="Comic Sans MS"/>
              <a:ea typeface="Comic Sans MS"/>
              <a:cs typeface="Comic Sans MS"/>
              <a:sym typeface="Comic Sans MS"/>
            </a:endParaRPr>
          </a:p>
          <a:p>
            <a:pPr indent="0" lvl="0" marL="0" rtl="0" algn="l">
              <a:spcBef>
                <a:spcPts val="1100"/>
              </a:spcBef>
              <a:spcAft>
                <a:spcPts val="0"/>
              </a:spcAft>
              <a:buNone/>
            </a:pPr>
            <a:r>
              <a:rPr i="1" lang="pl" sz="1400">
                <a:solidFill>
                  <a:srgbClr val="FFFFFF"/>
                </a:solidFill>
                <a:latin typeface="Comic Sans MS"/>
                <a:ea typeface="Comic Sans MS"/>
                <a:cs typeface="Comic Sans MS"/>
                <a:sym typeface="Comic Sans MS"/>
              </a:rPr>
              <a:t>Są to rzadko obserwowane błyski świetlne. Rejestruje się je w przedziale atmosfery nazywanym mezosferą, powyżej chmur burzowych (50-90km). W porównaniu ze zwykłymi piorunami "krasnoludki" pochodzą z górnej, dodatnio naładowanej części chmury i zstępują bezpośrednio na ziemię. Wyładowanie tego typu odbywa się przy przepływie prądu o bardzo wysokim natężeniu. Zaledwie jeden spośród dwudziestu piorunów z górnych warstw chmury, jest na tyle silny, by uformować "krasnoludka".</a:t>
            </a:r>
            <a:endParaRPr i="1" sz="1400">
              <a:solidFill>
                <a:srgbClr val="FFFFFF"/>
              </a:solidFill>
              <a:latin typeface="Comic Sans MS"/>
              <a:ea typeface="Comic Sans MS"/>
              <a:cs typeface="Comic Sans MS"/>
              <a:sym typeface="Comic Sans MS"/>
            </a:endParaRPr>
          </a:p>
          <a:p>
            <a:pPr indent="0" lvl="0" marL="0" rtl="0" algn="ctr">
              <a:spcBef>
                <a:spcPts val="1100"/>
              </a:spcBef>
              <a:spcAft>
                <a:spcPts val="0"/>
              </a:spcAft>
              <a:buNone/>
            </a:pPr>
            <a:r>
              <a:rPr i="1" lang="pl" sz="1400">
                <a:solidFill>
                  <a:srgbClr val="FFFFFF"/>
                </a:solidFill>
                <a:latin typeface="Comic Sans MS"/>
                <a:ea typeface="Comic Sans MS"/>
                <a:cs typeface="Comic Sans MS"/>
                <a:sym typeface="Comic Sans MS"/>
              </a:rPr>
              <a:t>4. BŁYSKI PROMIENIOWANIA GAMMA </a:t>
            </a:r>
            <a:endParaRPr i="1" sz="1400">
              <a:solidFill>
                <a:srgbClr val="FFFFFF"/>
              </a:solidFill>
              <a:latin typeface="Comic Sans MS"/>
              <a:ea typeface="Comic Sans MS"/>
              <a:cs typeface="Comic Sans MS"/>
              <a:sym typeface="Comic Sans MS"/>
            </a:endParaRPr>
          </a:p>
          <a:p>
            <a:pPr indent="0" lvl="0" marL="0" rtl="0" algn="ctr">
              <a:spcBef>
                <a:spcPts val="1100"/>
              </a:spcBef>
              <a:spcAft>
                <a:spcPts val="0"/>
              </a:spcAft>
              <a:buNone/>
            </a:pPr>
            <a:r>
              <a:rPr i="1" lang="pl" sz="1400">
                <a:solidFill>
                  <a:srgbClr val="FFFFFF"/>
                </a:solidFill>
                <a:latin typeface="Comic Sans MS"/>
                <a:ea typeface="Comic Sans MS"/>
                <a:cs typeface="Comic Sans MS"/>
                <a:sym typeface="Comic Sans MS"/>
              </a:rPr>
              <a:t>Należą do najbardziej zagadkowych zjawisk elektrycznych zachodzących w wyższych warstwach atmosfery. Ich istnienie zostało potwierdzone przez satelitę Compton Gamma Ray Observatory, która zarejestrowała błyski gamma pochodzące od Ziemi. Błyski gamma rejestrowane były dotychczas jedynie ze źródeł jądrowych oraz astronomicznych, dlatego nie oczekiwano powstawania ich w atmosferze Ziemi. Do wyemitowania promieniowania gamma wymagana jest energia rzędu 1 MeV (miliona elektronowoltów). Zjawisko to, tak jak "błękitne fontanny" teraz dopiero zaczęło być badane dokładniej przez naukowców. Spodziewa się, że więcej informacji na temat atmosferycznego promieniowania gamma przyniosą obserwacje satelitarn</a:t>
            </a:r>
            <a:endParaRPr i="1" sz="1400">
              <a:latin typeface="Comic Sans MS"/>
              <a:ea typeface="Comic Sans MS"/>
              <a:cs typeface="Comic Sans MS"/>
              <a:sym typeface="Comic Sans MS"/>
            </a:endParaRPr>
          </a:p>
          <a:p>
            <a:pPr indent="0" lvl="0" marL="0" rtl="0" algn="l">
              <a:spcBef>
                <a:spcPts val="1100"/>
              </a:spcBef>
              <a:spcAft>
                <a:spcPts val="0"/>
              </a:spcAft>
              <a:buClr>
                <a:schemeClr val="dk1"/>
              </a:buClr>
              <a:buSzPts val="1100"/>
              <a:buFont typeface="Arial"/>
              <a:buNone/>
            </a:pPr>
            <a:r>
              <a:t/>
            </a:r>
            <a:endParaRPr i="1" sz="1400">
              <a:solidFill>
                <a:srgbClr val="FFFFFF"/>
              </a:solidFill>
              <a:latin typeface="Comic Sans MS"/>
              <a:ea typeface="Comic Sans MS"/>
              <a:cs typeface="Comic Sans MS"/>
              <a:sym typeface="Comic Sans MS"/>
            </a:endParaRPr>
          </a:p>
          <a:p>
            <a:pPr indent="0" lvl="0" marL="0" rtl="0" algn="l">
              <a:spcBef>
                <a:spcPts val="1100"/>
              </a:spcBef>
              <a:spcAft>
                <a:spcPts val="1200"/>
              </a:spcAft>
              <a:buNone/>
            </a:pPr>
            <a:r>
              <a:t/>
            </a:r>
            <a:endParaRPr i="1" sz="1400">
              <a:solidFill>
                <a:schemeClr val="lt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solidFill>
                <a:schemeClr val="lt1"/>
              </a:solidFill>
            </a:endParaRPr>
          </a:p>
        </p:txBody>
      </p:sp>
      <p:sp>
        <p:nvSpPr>
          <p:cNvPr id="79" name="Google Shape;79;p17"/>
          <p:cNvSpPr txBox="1"/>
          <p:nvPr>
            <p:ph idx="1" type="body"/>
          </p:nvPr>
        </p:nvSpPr>
        <p:spPr>
          <a:xfrm>
            <a:off x="311700" y="623250"/>
            <a:ext cx="8520600" cy="3897000"/>
          </a:xfrm>
          <a:prstGeom prst="rect">
            <a:avLst/>
          </a:prstGeom>
        </p:spPr>
        <p:txBody>
          <a:bodyPr anchorCtr="0" anchor="t" bIns="91425" lIns="91425" spcFirstLastPara="1" rIns="91425" wrap="square" tIns="91425">
            <a:normAutofit lnSpcReduction="10000"/>
          </a:bodyPr>
          <a:lstStyle/>
          <a:p>
            <a:pPr indent="0" lvl="0" marL="0" rtl="0" algn="ctr">
              <a:spcBef>
                <a:spcPts val="0"/>
              </a:spcBef>
              <a:spcAft>
                <a:spcPts val="0"/>
              </a:spcAft>
              <a:buNone/>
            </a:pPr>
            <a:r>
              <a:rPr lang="pl" sz="1400">
                <a:solidFill>
                  <a:schemeClr val="lt1"/>
                </a:solidFill>
                <a:latin typeface="Comic Sans MS"/>
                <a:ea typeface="Comic Sans MS"/>
                <a:cs typeface="Comic Sans MS"/>
                <a:sym typeface="Comic Sans MS"/>
              </a:rPr>
              <a:t>5. DUSZKI</a:t>
            </a:r>
            <a:endParaRPr sz="1400">
              <a:solidFill>
                <a:schemeClr val="lt1"/>
              </a:solidFill>
              <a:latin typeface="Comic Sans MS"/>
              <a:ea typeface="Comic Sans MS"/>
              <a:cs typeface="Comic Sans MS"/>
              <a:sym typeface="Comic Sans MS"/>
            </a:endParaRPr>
          </a:p>
          <a:p>
            <a:pPr indent="0" lvl="0" marL="0" rtl="0" algn="ctr">
              <a:spcBef>
                <a:spcPts val="1200"/>
              </a:spcBef>
              <a:spcAft>
                <a:spcPts val="0"/>
              </a:spcAft>
              <a:buNone/>
            </a:pPr>
            <a:r>
              <a:rPr lang="pl" sz="1400">
                <a:solidFill>
                  <a:schemeClr val="lt1"/>
                </a:solidFill>
                <a:latin typeface="Comic Sans MS"/>
                <a:ea typeface="Comic Sans MS"/>
                <a:cs typeface="Comic Sans MS"/>
                <a:sym typeface="Comic Sans MS"/>
              </a:rPr>
              <a:t>Duszki to wyładowania pojawiające się wysoko w jonosferze. Są wyjątkowo urokliwe, ale trwają tylkp kilkanaście milisekund. Powstają tuż po uderzeniu w Ziemię bardzo silnego pioruna.</a:t>
            </a:r>
            <a:endParaRPr sz="1400">
              <a:solidFill>
                <a:schemeClr val="lt1"/>
              </a:solidFill>
              <a:latin typeface="Comic Sans MS"/>
              <a:ea typeface="Comic Sans MS"/>
              <a:cs typeface="Comic Sans MS"/>
              <a:sym typeface="Comic Sans MS"/>
            </a:endParaRPr>
          </a:p>
          <a:p>
            <a:pPr indent="0" lvl="0" marL="0" rtl="0" algn="ctr">
              <a:spcBef>
                <a:spcPts val="1200"/>
              </a:spcBef>
              <a:spcAft>
                <a:spcPts val="0"/>
              </a:spcAft>
              <a:buNone/>
            </a:pPr>
            <a:r>
              <a:rPr lang="pl" sz="1400">
                <a:solidFill>
                  <a:schemeClr val="lt1"/>
                </a:solidFill>
                <a:latin typeface="Comic Sans MS"/>
                <a:ea typeface="Comic Sans MS"/>
                <a:cs typeface="Comic Sans MS"/>
                <a:sym typeface="Comic Sans MS"/>
              </a:rPr>
              <a:t>6. WYŁADOWANIA PAJĘCZYNOWE</a:t>
            </a:r>
            <a:endParaRPr sz="1400">
              <a:solidFill>
                <a:schemeClr val="lt1"/>
              </a:solidFill>
              <a:latin typeface="Comic Sans MS"/>
              <a:ea typeface="Comic Sans MS"/>
              <a:cs typeface="Comic Sans MS"/>
              <a:sym typeface="Comic Sans MS"/>
            </a:endParaRPr>
          </a:p>
          <a:p>
            <a:pPr indent="0" lvl="0" marL="0" rtl="0" algn="ctr">
              <a:spcBef>
                <a:spcPts val="1200"/>
              </a:spcBef>
              <a:spcAft>
                <a:spcPts val="0"/>
              </a:spcAft>
              <a:buNone/>
            </a:pPr>
            <a:r>
              <a:rPr lang="pl" sz="1400">
                <a:solidFill>
                  <a:schemeClr val="lt1"/>
                </a:solidFill>
                <a:latin typeface="Comic Sans MS"/>
                <a:ea typeface="Comic Sans MS"/>
                <a:cs typeface="Comic Sans MS"/>
                <a:sym typeface="Comic Sans MS"/>
              </a:rPr>
              <a:t>Wyładowania pajęczynowe to snop błyskawic biegnących poziomo wzdłuż podstawy chmur. Powstają tuż za frontem burzowym.</a:t>
            </a:r>
            <a:endParaRPr sz="1400">
              <a:solidFill>
                <a:schemeClr val="lt1"/>
              </a:solidFill>
              <a:latin typeface="Comic Sans MS"/>
              <a:ea typeface="Comic Sans MS"/>
              <a:cs typeface="Comic Sans MS"/>
              <a:sym typeface="Comic Sans MS"/>
            </a:endParaRPr>
          </a:p>
          <a:p>
            <a:pPr indent="0" lvl="0" marL="0" rtl="0" algn="ctr">
              <a:spcBef>
                <a:spcPts val="1200"/>
              </a:spcBef>
              <a:spcAft>
                <a:spcPts val="0"/>
              </a:spcAft>
              <a:buNone/>
            </a:pPr>
            <a:r>
              <a:rPr lang="pl" sz="1400">
                <a:solidFill>
                  <a:schemeClr val="lt1"/>
                </a:solidFill>
                <a:latin typeface="Comic Sans MS"/>
                <a:ea typeface="Comic Sans MS"/>
                <a:cs typeface="Comic Sans MS"/>
                <a:sym typeface="Comic Sans MS"/>
              </a:rPr>
              <a:t>7. WYŁADOWANIA KORONOWE</a:t>
            </a:r>
            <a:endParaRPr sz="1400">
              <a:solidFill>
                <a:schemeClr val="lt1"/>
              </a:solidFill>
              <a:latin typeface="Comic Sans MS"/>
              <a:ea typeface="Comic Sans MS"/>
              <a:cs typeface="Comic Sans MS"/>
              <a:sym typeface="Comic Sans MS"/>
            </a:endParaRPr>
          </a:p>
          <a:p>
            <a:pPr indent="0" lvl="0" marL="0" rtl="0" algn="ctr">
              <a:spcBef>
                <a:spcPts val="1200"/>
              </a:spcBef>
              <a:spcAft>
                <a:spcPts val="0"/>
              </a:spcAft>
              <a:buNone/>
            </a:pPr>
            <a:r>
              <a:rPr lang="pl" sz="1400">
                <a:solidFill>
                  <a:schemeClr val="lt1"/>
                </a:solidFill>
                <a:latin typeface="Comic Sans MS"/>
                <a:ea typeface="Comic Sans MS"/>
                <a:cs typeface="Comic Sans MS"/>
                <a:sym typeface="Comic Sans MS"/>
              </a:rPr>
              <a:t>Wyładowania koronowe powstają wówczas, gdy wokół ciała jest pole elektryczne wystarczająco silne, by zjonizować otaczające powietrze, lecz zbyt słabe, by spowodować przeskok iskry.</a:t>
            </a:r>
            <a:endParaRPr sz="1400">
              <a:solidFill>
                <a:schemeClr val="lt1"/>
              </a:solidFill>
              <a:latin typeface="Comic Sans MS"/>
              <a:ea typeface="Comic Sans MS"/>
              <a:cs typeface="Comic Sans MS"/>
              <a:sym typeface="Comic Sans MS"/>
            </a:endParaRPr>
          </a:p>
          <a:p>
            <a:pPr indent="0" lvl="0" marL="0" rtl="0" algn="ctr">
              <a:spcBef>
                <a:spcPts val="1200"/>
              </a:spcBef>
              <a:spcAft>
                <a:spcPts val="0"/>
              </a:spcAft>
              <a:buNone/>
            </a:pPr>
            <a:r>
              <a:rPr lang="pl" sz="1400">
                <a:solidFill>
                  <a:schemeClr val="lt1"/>
                </a:solidFill>
                <a:latin typeface="Comic Sans MS"/>
                <a:ea typeface="Comic Sans MS"/>
                <a:cs typeface="Comic Sans MS"/>
                <a:sym typeface="Comic Sans MS"/>
              </a:rPr>
              <a:t>8. BŁĘKITNE SMUGI</a:t>
            </a:r>
            <a:endParaRPr sz="1400">
              <a:solidFill>
                <a:schemeClr val="lt1"/>
              </a:solidFill>
              <a:latin typeface="Comic Sans MS"/>
              <a:ea typeface="Comic Sans MS"/>
              <a:cs typeface="Comic Sans MS"/>
              <a:sym typeface="Comic Sans MS"/>
            </a:endParaRPr>
          </a:p>
          <a:p>
            <a:pPr indent="0" lvl="0" marL="0" rtl="0" algn="ctr">
              <a:spcBef>
                <a:spcPts val="1200"/>
              </a:spcBef>
              <a:spcAft>
                <a:spcPts val="1200"/>
              </a:spcAft>
              <a:buNone/>
            </a:pPr>
            <a:r>
              <a:rPr lang="pl" sz="1400">
                <a:solidFill>
                  <a:schemeClr val="lt1"/>
                </a:solidFill>
                <a:latin typeface="Comic Sans MS"/>
                <a:ea typeface="Comic Sans MS"/>
                <a:cs typeface="Comic Sans MS"/>
                <a:sym typeface="Comic Sans MS"/>
              </a:rPr>
              <a:t>Błękitne smugi to wyładowania rozciągające się od szczytu chmury burzowej do wysokości ok. 50 km.</a:t>
            </a:r>
            <a:endParaRPr sz="1400">
              <a:solidFill>
                <a:schemeClr val="lt1"/>
              </a:solidFill>
              <a:latin typeface="Comic Sans MS"/>
              <a:ea typeface="Comic Sans MS"/>
              <a:cs typeface="Comic Sans MS"/>
              <a:sym typeface="Comic Sans MS"/>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i="1" lang="pl">
                <a:solidFill>
                  <a:schemeClr val="lt1"/>
                </a:solidFill>
                <a:latin typeface="Architects Daughter"/>
                <a:ea typeface="Architects Daughter"/>
                <a:cs typeface="Architects Daughter"/>
                <a:sym typeface="Architects Daughter"/>
              </a:rPr>
              <a:t>Piorun i grzmot</a:t>
            </a:r>
            <a:endParaRPr i="1">
              <a:solidFill>
                <a:schemeClr val="lt1"/>
              </a:solidFill>
              <a:latin typeface="Architects Daughter"/>
              <a:ea typeface="Architects Daughter"/>
              <a:cs typeface="Architects Daughter"/>
              <a:sym typeface="Architects Daughter"/>
            </a:endParaRPr>
          </a:p>
        </p:txBody>
      </p:sp>
      <p:sp>
        <p:nvSpPr>
          <p:cNvPr id="85" name="Google Shape;85;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lnSpc>
                <a:spcPct val="95000"/>
              </a:lnSpc>
              <a:spcBef>
                <a:spcPts val="0"/>
              </a:spcBef>
              <a:spcAft>
                <a:spcPts val="1200"/>
              </a:spcAft>
              <a:buNone/>
            </a:pPr>
            <a:r>
              <a:rPr i="1" lang="pl">
                <a:solidFill>
                  <a:schemeClr val="lt1"/>
                </a:solidFill>
                <a:latin typeface="Comic Sans MS"/>
                <a:ea typeface="Comic Sans MS"/>
                <a:cs typeface="Comic Sans MS"/>
                <a:sym typeface="Comic Sans MS"/>
              </a:rPr>
              <a:t>Piorun jest bardzo skomplikowanym zjawiskiem i przez to nie jesteśmy w stanie przewidzieć, którą drogę wybierze wyładowanie zmierzające do powierzchni Ziemi. Zależne to jest od jonizacji powietrza i odległości chmury od gruntu. Tuż przed wyładowaniem właściwym chmurę opuszcza prekursor, czyli niewielkie zgrupowanie ładunku ujemnego, które  porusza się z prędkością ok. 100 km/s. Prekursor jonizuje powietrze i tworzy w ten sposób kanał przewodzący o przekroju kilku centymetrów kwadratowych. Gdy prekursor zbliży się do gruntu, następuje wyładowanie główne przenoszące ładunek dodatni z gruntu do chmury. W kanale powstaje prąd o natężeniu dochodzącym do 100 amperów. Podczas przepływu prądu powietrze rozgrzewa się nawet do  30 000°C w wyniku czego gwałtownie się rozszerza i powstaje fala uderzeniowa, której efektem jest grzmot </a:t>
            </a:r>
            <a:r>
              <a:rPr i="1" lang="pl">
                <a:solidFill>
                  <a:schemeClr val="lt1"/>
                </a:solidFill>
                <a:latin typeface="Comic Sans MS"/>
                <a:ea typeface="Comic Sans MS"/>
                <a:cs typeface="Comic Sans MS"/>
                <a:sym typeface="Comic Sans MS"/>
              </a:rPr>
              <a:t>towarzyszący</a:t>
            </a:r>
            <a:r>
              <a:rPr i="1" lang="pl">
                <a:solidFill>
                  <a:schemeClr val="lt1"/>
                </a:solidFill>
                <a:latin typeface="Comic Sans MS"/>
                <a:ea typeface="Comic Sans MS"/>
                <a:cs typeface="Comic Sans MS"/>
                <a:sym typeface="Comic Sans MS"/>
              </a:rPr>
              <a:t> piorunowi.</a:t>
            </a:r>
            <a:endParaRPr i="1">
              <a:solidFill>
                <a:schemeClr val="lt1"/>
              </a:solidFill>
              <a:latin typeface="Comic Sans MS"/>
              <a:ea typeface="Comic Sans MS"/>
              <a:cs typeface="Comic Sans MS"/>
              <a:sym typeface="Comic Sans M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Clr>
                <a:schemeClr val="dk1"/>
              </a:buClr>
              <a:buSzPct val="39285"/>
              <a:buFont typeface="Arial"/>
              <a:buNone/>
            </a:pPr>
            <a:r>
              <a:rPr lang="pl">
                <a:solidFill>
                  <a:srgbClr val="FFFFFF"/>
                </a:solidFill>
                <a:latin typeface="Architects Daughter"/>
                <a:ea typeface="Architects Daughter"/>
                <a:cs typeface="Architects Daughter"/>
                <a:sym typeface="Architects Daughter"/>
              </a:rPr>
              <a:t>Inne przykłady zjawisk elektrycznych w przyrodzie</a:t>
            </a:r>
            <a:endParaRPr/>
          </a:p>
        </p:txBody>
      </p:sp>
      <p:sp>
        <p:nvSpPr>
          <p:cNvPr id="91" name="Google Shape;91;p19"/>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p>
            <a:pPr indent="-317500" lvl="0" marL="457200" rtl="0" algn="l">
              <a:spcBef>
                <a:spcPts val="0"/>
              </a:spcBef>
              <a:spcAft>
                <a:spcPts val="0"/>
              </a:spcAft>
              <a:buClr>
                <a:srgbClr val="FFFFFF"/>
              </a:buClr>
              <a:buSzPts val="1400"/>
              <a:buFont typeface="Comic Sans MS"/>
              <a:buAutoNum type="alphaLcParenR"/>
            </a:pPr>
            <a:r>
              <a:rPr lang="pl">
                <a:solidFill>
                  <a:srgbClr val="FFFFFF"/>
                </a:solidFill>
                <a:latin typeface="Comic Sans MS"/>
                <a:ea typeface="Comic Sans MS"/>
                <a:cs typeface="Comic Sans MS"/>
                <a:sym typeface="Comic Sans MS"/>
              </a:rPr>
              <a:t>impulsy elektryczne w ciele człowieka</a:t>
            </a:r>
            <a:endParaRPr>
              <a:solidFill>
                <a:srgbClr val="FFFFFF"/>
              </a:solidFill>
              <a:latin typeface="Comic Sans MS"/>
              <a:ea typeface="Comic Sans MS"/>
              <a:cs typeface="Comic Sans MS"/>
              <a:sym typeface="Comic Sans MS"/>
            </a:endParaRPr>
          </a:p>
          <a:p>
            <a:pPr indent="-317500" lvl="0" marL="457200" rtl="0" algn="l">
              <a:spcBef>
                <a:spcPts val="0"/>
              </a:spcBef>
              <a:spcAft>
                <a:spcPts val="0"/>
              </a:spcAft>
              <a:buClr>
                <a:srgbClr val="FFFFFF"/>
              </a:buClr>
              <a:buSzPts val="1400"/>
              <a:buFont typeface="Comic Sans MS"/>
              <a:buAutoNum type="alphaLcParenR"/>
            </a:pPr>
            <a:r>
              <a:rPr lang="pl">
                <a:solidFill>
                  <a:srgbClr val="FFFFFF"/>
                </a:solidFill>
                <a:latin typeface="Comic Sans MS"/>
                <a:ea typeface="Comic Sans MS"/>
                <a:cs typeface="Comic Sans MS"/>
                <a:sym typeface="Comic Sans MS"/>
              </a:rPr>
              <a:t>czesanie włosów</a:t>
            </a:r>
            <a:endParaRPr>
              <a:solidFill>
                <a:srgbClr val="FFFFFF"/>
              </a:solidFill>
              <a:latin typeface="Comic Sans MS"/>
              <a:ea typeface="Comic Sans MS"/>
              <a:cs typeface="Comic Sans MS"/>
              <a:sym typeface="Comic Sans MS"/>
            </a:endParaRPr>
          </a:p>
          <a:p>
            <a:pPr indent="-317500" lvl="0" marL="457200" rtl="0" algn="l">
              <a:spcBef>
                <a:spcPts val="0"/>
              </a:spcBef>
              <a:spcAft>
                <a:spcPts val="0"/>
              </a:spcAft>
              <a:buClr>
                <a:srgbClr val="FFFFFF"/>
              </a:buClr>
              <a:buSzPts val="1400"/>
              <a:buFont typeface="Comic Sans MS"/>
              <a:buAutoNum type="alphaLcParenR"/>
            </a:pPr>
            <a:r>
              <a:rPr lang="pl">
                <a:solidFill>
                  <a:srgbClr val="FFFFFF"/>
                </a:solidFill>
                <a:latin typeface="Comic Sans MS"/>
                <a:ea typeface="Comic Sans MS"/>
                <a:cs typeface="Comic Sans MS"/>
                <a:sym typeface="Comic Sans MS"/>
              </a:rPr>
              <a:t>elektryzowanie się materiałów przez np. pocieranie</a:t>
            </a:r>
            <a:endParaRPr>
              <a:solidFill>
                <a:srgbClr val="FFFFFF"/>
              </a:solidFill>
              <a:latin typeface="Comic Sans MS"/>
              <a:ea typeface="Comic Sans MS"/>
              <a:cs typeface="Comic Sans MS"/>
              <a:sym typeface="Comic Sans MS"/>
            </a:endParaRPr>
          </a:p>
          <a:p>
            <a:pPr indent="-317500" lvl="0" marL="457200" rtl="0" algn="l">
              <a:spcBef>
                <a:spcPts val="0"/>
              </a:spcBef>
              <a:spcAft>
                <a:spcPts val="0"/>
              </a:spcAft>
              <a:buClr>
                <a:srgbClr val="FFFFFF"/>
              </a:buClr>
              <a:buSzPts val="1400"/>
              <a:buFont typeface="Comic Sans MS"/>
              <a:buAutoNum type="alphaLcParenR"/>
            </a:pPr>
            <a:r>
              <a:rPr lang="pl">
                <a:solidFill>
                  <a:srgbClr val="FFFFFF"/>
                </a:solidFill>
                <a:latin typeface="Comic Sans MS"/>
                <a:ea typeface="Comic Sans MS"/>
                <a:cs typeface="Comic Sans MS"/>
                <a:sym typeface="Comic Sans MS"/>
              </a:rPr>
              <a:t>urządzenia wytwarzające pole elektromaghnetyczne</a:t>
            </a:r>
            <a:endParaRPr>
              <a:solidFill>
                <a:srgbClr val="FFFFFF"/>
              </a:solidFill>
              <a:latin typeface="Comic Sans MS"/>
              <a:ea typeface="Comic Sans MS"/>
              <a:cs typeface="Comic Sans MS"/>
              <a:sym typeface="Comic Sans MS"/>
            </a:endParaRPr>
          </a:p>
          <a:p>
            <a:pPr indent="-317500" lvl="0" marL="457200" rtl="0" algn="l">
              <a:spcBef>
                <a:spcPts val="0"/>
              </a:spcBef>
              <a:spcAft>
                <a:spcPts val="0"/>
              </a:spcAft>
              <a:buClr>
                <a:srgbClr val="FFFFFF"/>
              </a:buClr>
              <a:buSzPts val="1400"/>
              <a:buFont typeface="Comic Sans MS"/>
              <a:buAutoNum type="alphaLcParenR"/>
            </a:pPr>
            <a:r>
              <a:rPr lang="pl">
                <a:solidFill>
                  <a:srgbClr val="FFFFFF"/>
                </a:solidFill>
                <a:latin typeface="Comic Sans MS"/>
                <a:ea typeface="Comic Sans MS"/>
                <a:cs typeface="Comic Sans MS"/>
                <a:sym typeface="Comic Sans MS"/>
              </a:rPr>
              <a:t>zjawiska elektryczne w ciałach ryb , które są formą komunikacji oraz obrony</a:t>
            </a:r>
            <a:endParaRPr>
              <a:solidFill>
                <a:srgbClr val="FFFFFF"/>
              </a:solidFill>
              <a:latin typeface="Comic Sans MS"/>
              <a:ea typeface="Comic Sans MS"/>
              <a:cs typeface="Comic Sans MS"/>
              <a:sym typeface="Comic Sans MS"/>
            </a:endParaRPr>
          </a:p>
          <a:p>
            <a:pPr indent="-317500" lvl="0" marL="457200" rtl="0" algn="l">
              <a:spcBef>
                <a:spcPts val="0"/>
              </a:spcBef>
              <a:spcAft>
                <a:spcPts val="0"/>
              </a:spcAft>
              <a:buClr>
                <a:srgbClr val="FFFFFF"/>
              </a:buClr>
              <a:buSzPts val="1400"/>
              <a:buFont typeface="Comic Sans MS"/>
              <a:buAutoNum type="alphaLcParenR"/>
            </a:pPr>
            <a:r>
              <a:rPr lang="pl">
                <a:solidFill>
                  <a:srgbClr val="FFFFFF"/>
                </a:solidFill>
                <a:latin typeface="Comic Sans MS"/>
                <a:ea typeface="Comic Sans MS"/>
                <a:cs typeface="Comic Sans MS"/>
                <a:sym typeface="Comic Sans MS"/>
              </a:rPr>
              <a:t>świetliki (owady)</a:t>
            </a:r>
            <a:endParaRPr>
              <a:solidFill>
                <a:srgbClr val="FFFFFF"/>
              </a:solidFill>
              <a:latin typeface="Comic Sans MS"/>
              <a:ea typeface="Comic Sans MS"/>
              <a:cs typeface="Comic Sans MS"/>
              <a:sym typeface="Comic Sans MS"/>
            </a:endParaRPr>
          </a:p>
          <a:p>
            <a:pPr indent="-317500" lvl="0" marL="457200" rtl="0" algn="l">
              <a:spcBef>
                <a:spcPts val="0"/>
              </a:spcBef>
              <a:spcAft>
                <a:spcPts val="0"/>
              </a:spcAft>
              <a:buClr>
                <a:srgbClr val="FFFFFF"/>
              </a:buClr>
              <a:buSzPts val="1400"/>
              <a:buFont typeface="Comic Sans MS"/>
              <a:buAutoNum type="alphaLcParenR"/>
            </a:pPr>
            <a:r>
              <a:rPr lang="pl">
                <a:solidFill>
                  <a:srgbClr val="FFFFFF"/>
                </a:solidFill>
                <a:latin typeface="Comic Sans MS"/>
                <a:ea typeface="Comic Sans MS"/>
                <a:cs typeface="Comic Sans MS"/>
                <a:sym typeface="Comic Sans MS"/>
              </a:rPr>
              <a:t>zorza polarna</a:t>
            </a:r>
            <a:endParaRPr>
              <a:solidFill>
                <a:srgbClr val="FFFFFF"/>
              </a:solidFill>
              <a:latin typeface="Comic Sans MS"/>
              <a:ea typeface="Comic Sans MS"/>
              <a:cs typeface="Comic Sans MS"/>
              <a:sym typeface="Comic Sans MS"/>
            </a:endParaRPr>
          </a:p>
        </p:txBody>
      </p:sp>
      <p:sp>
        <p:nvSpPr>
          <p:cNvPr id="92" name="Google Shape;92;p19"/>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pl">
                <a:solidFill>
                  <a:srgbClr val="FFFFFF"/>
                </a:solidFill>
                <a:latin typeface="Comic Sans MS"/>
                <a:ea typeface="Comic Sans MS"/>
                <a:cs typeface="Comic Sans MS"/>
                <a:sym typeface="Comic Sans MS"/>
              </a:rPr>
              <a:t>h)  </a:t>
            </a:r>
            <a:r>
              <a:rPr lang="pl">
                <a:solidFill>
                  <a:srgbClr val="FFFFFF"/>
                </a:solidFill>
                <a:latin typeface="Comic Sans MS"/>
                <a:ea typeface="Comic Sans MS"/>
                <a:cs typeface="Comic Sans MS"/>
                <a:sym typeface="Comic Sans MS"/>
              </a:rPr>
              <a:t>tzw. brudna burza - zjawisko to polega na generowaniu potężnych wyładowań atmosferycznych z chmury wulkanicznej. Nie jest to jednak chmura konwekcyjna jaką znamy. Chmura wulkaniczna powstaje na skutek wyrzucenia z potężną siłą setek ton pyłu wulkanicznego. Wyrzut jest tak silny, że pył zostaje wyniesiony na kilkanaście kilometrów wysokości.</a:t>
            </a:r>
            <a:endParaRPr>
              <a:solidFill>
                <a:srgbClr val="FFFFFF"/>
              </a:solidFill>
              <a:latin typeface="Comic Sans MS"/>
              <a:ea typeface="Comic Sans MS"/>
              <a:cs typeface="Comic Sans MS"/>
              <a:sym typeface="Comic Sans MS"/>
            </a:endParaRPr>
          </a:p>
          <a:p>
            <a:pPr indent="0" lvl="0" marL="0" rtl="0" algn="ctr">
              <a:spcBef>
                <a:spcPts val="1200"/>
              </a:spcBef>
              <a:spcAft>
                <a:spcPts val="1200"/>
              </a:spcAft>
              <a:buNone/>
            </a:pPr>
            <a:r>
              <a:t/>
            </a:r>
            <a:endParaRPr>
              <a:solidFill>
                <a:srgbClr val="FFFFFF"/>
              </a:solidFill>
              <a:latin typeface="Comic Sans MS"/>
              <a:ea typeface="Comic Sans MS"/>
              <a:cs typeface="Comic Sans MS"/>
              <a:sym typeface="Comic Sans MS"/>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pl">
                <a:solidFill>
                  <a:schemeClr val="lt1"/>
                </a:solidFill>
                <a:latin typeface="Architects Daughter"/>
                <a:ea typeface="Architects Daughter"/>
                <a:cs typeface="Architects Daughter"/>
                <a:sym typeface="Architects Daughter"/>
              </a:rPr>
              <a:t>Biografia i inne informacje</a:t>
            </a:r>
            <a:endParaRPr>
              <a:solidFill>
                <a:schemeClr val="lt1"/>
              </a:solidFill>
              <a:latin typeface="Architects Daughter"/>
              <a:ea typeface="Architects Daughter"/>
              <a:cs typeface="Architects Daughter"/>
              <a:sym typeface="Architects Daughter"/>
            </a:endParaRPr>
          </a:p>
        </p:txBody>
      </p:sp>
      <p:sp>
        <p:nvSpPr>
          <p:cNvPr id="98" name="Google Shape;98;p20"/>
          <p:cNvSpPr txBox="1"/>
          <p:nvPr>
            <p:ph idx="1" type="body"/>
          </p:nvPr>
        </p:nvSpPr>
        <p:spPr>
          <a:xfrm>
            <a:off x="311700" y="1017725"/>
            <a:ext cx="8520600" cy="39645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None/>
            </a:pPr>
            <a:r>
              <a:rPr lang="pl">
                <a:solidFill>
                  <a:schemeClr val="lt1"/>
                </a:solidFill>
              </a:rPr>
              <a:t>Wykorzstano teksty z następujących stron:</a:t>
            </a:r>
            <a:endParaRPr>
              <a:solidFill>
                <a:schemeClr val="lt1"/>
              </a:solidFill>
            </a:endParaRPr>
          </a:p>
          <a:p>
            <a:pPr indent="0" lvl="0" marL="0" rtl="0" algn="l">
              <a:spcBef>
                <a:spcPts val="1200"/>
              </a:spcBef>
              <a:spcAft>
                <a:spcPts val="0"/>
              </a:spcAft>
              <a:buNone/>
            </a:pPr>
            <a:r>
              <a:rPr lang="pl">
                <a:solidFill>
                  <a:schemeClr val="lt1"/>
                </a:solidFill>
              </a:rPr>
              <a:t>Bryk.pl</a:t>
            </a:r>
            <a:endParaRPr>
              <a:solidFill>
                <a:schemeClr val="lt1"/>
              </a:solidFill>
            </a:endParaRPr>
          </a:p>
          <a:p>
            <a:pPr indent="0" lvl="0" marL="0" rtl="0" algn="l">
              <a:spcBef>
                <a:spcPts val="1200"/>
              </a:spcBef>
              <a:spcAft>
                <a:spcPts val="0"/>
              </a:spcAft>
              <a:buNone/>
            </a:pPr>
            <a:r>
              <a:rPr lang="pl" u="sng">
                <a:solidFill>
                  <a:schemeClr val="hlink"/>
                </a:solidFill>
                <a:hlinkClick r:id="rId3"/>
              </a:rPr>
              <a:t>https://www.bryk.pl/wypracowania/fizyka/oddzialywania-w-przyrodzie/17224-zjawiska-elektryczne-powyzej-chmur-burzowych.html</a:t>
            </a:r>
            <a:endParaRPr>
              <a:solidFill>
                <a:schemeClr val="lt1"/>
              </a:solidFill>
            </a:endParaRPr>
          </a:p>
          <a:p>
            <a:pPr indent="0" lvl="0" marL="0" rtl="0" algn="l">
              <a:spcBef>
                <a:spcPts val="1200"/>
              </a:spcBef>
              <a:spcAft>
                <a:spcPts val="0"/>
              </a:spcAft>
              <a:buNone/>
            </a:pPr>
            <a:r>
              <a:rPr lang="pl">
                <a:solidFill>
                  <a:schemeClr val="lt1"/>
                </a:solidFill>
              </a:rPr>
              <a:t>Wikipedia.org</a:t>
            </a:r>
            <a:endParaRPr>
              <a:solidFill>
                <a:schemeClr val="lt1"/>
              </a:solidFill>
            </a:endParaRPr>
          </a:p>
          <a:p>
            <a:pPr indent="0" lvl="0" marL="0" rtl="0" algn="l">
              <a:spcBef>
                <a:spcPts val="1200"/>
              </a:spcBef>
              <a:spcAft>
                <a:spcPts val="0"/>
              </a:spcAft>
              <a:buNone/>
            </a:pPr>
            <a:r>
              <a:rPr lang="pl" u="sng">
                <a:solidFill>
                  <a:schemeClr val="hlink"/>
                </a:solidFill>
                <a:hlinkClick r:id="rId4"/>
              </a:rPr>
              <a:t>https://pl.wikipedia.org/wiki/Elektryczno%C5%9B%C4%87_w_atmosferze_ziemskiej</a:t>
            </a:r>
            <a:endParaRPr>
              <a:solidFill>
                <a:schemeClr val="lt1"/>
              </a:solidFill>
            </a:endParaRPr>
          </a:p>
          <a:p>
            <a:pPr indent="0" lvl="0" marL="0" rtl="0" algn="l">
              <a:spcBef>
                <a:spcPts val="1200"/>
              </a:spcBef>
              <a:spcAft>
                <a:spcPts val="0"/>
              </a:spcAft>
              <a:buNone/>
            </a:pPr>
            <a:r>
              <a:rPr lang="pl">
                <a:solidFill>
                  <a:schemeClr val="lt1"/>
                </a:solidFill>
              </a:rPr>
              <a:t>fanipogody.pl</a:t>
            </a:r>
            <a:endParaRPr>
              <a:solidFill>
                <a:schemeClr val="lt1"/>
              </a:solidFill>
            </a:endParaRPr>
          </a:p>
          <a:p>
            <a:pPr indent="0" lvl="0" marL="0" rtl="0" algn="l">
              <a:spcBef>
                <a:spcPts val="1200"/>
              </a:spcBef>
              <a:spcAft>
                <a:spcPts val="0"/>
              </a:spcAft>
              <a:buNone/>
            </a:pPr>
            <a:r>
              <a:rPr lang="pl" u="sng">
                <a:solidFill>
                  <a:schemeClr val="hlink"/>
                </a:solidFill>
                <a:hlinkClick r:id="rId5"/>
              </a:rPr>
              <a:t>https://fanipogody.pl/pogoda-brudna-burza-bardzo-ciekawe-zjawisko-burzowe-wybuch-wulkanu-taal-na-filipinach-niesamowite-zdjecia-piorunow/</a:t>
            </a:r>
            <a:endParaRPr>
              <a:solidFill>
                <a:schemeClr val="lt1"/>
              </a:solidFill>
            </a:endParaRPr>
          </a:p>
          <a:p>
            <a:pPr indent="0" lvl="0" marL="0" rtl="0" algn="l">
              <a:spcBef>
                <a:spcPts val="1200"/>
              </a:spcBef>
              <a:spcAft>
                <a:spcPts val="0"/>
              </a:spcAft>
              <a:buNone/>
            </a:pPr>
            <a:r>
              <a:t/>
            </a:r>
            <a:endParaRPr>
              <a:solidFill>
                <a:schemeClr val="lt1"/>
              </a:solidFill>
              <a:highlight>
                <a:srgbClr val="FF0000"/>
              </a:highlight>
            </a:endParaRPr>
          </a:p>
          <a:p>
            <a:pPr indent="0" lvl="0" marL="0" rtl="0" algn="l">
              <a:spcBef>
                <a:spcPts val="1200"/>
              </a:spcBef>
              <a:spcAft>
                <a:spcPts val="0"/>
              </a:spcAft>
              <a:buNone/>
            </a:pPr>
            <a:r>
              <a:rPr lang="pl" u="sng">
                <a:solidFill>
                  <a:srgbClr val="FFFFFF"/>
                </a:solidFill>
                <a:highlight>
                  <a:srgbClr val="FF0000"/>
                </a:highlight>
                <a:latin typeface="Comic Sans MS"/>
                <a:ea typeface="Comic Sans MS"/>
                <a:cs typeface="Comic Sans MS"/>
                <a:sym typeface="Comic Sans MS"/>
                <a:hlinkClick r:id="rId6">
                  <a:extLst>
                    <a:ext uri="{A12FA001-AC4F-418D-AE19-62706E023703}">
                      <ahyp:hlinkClr val="tx"/>
                    </a:ext>
                  </a:extLst>
                </a:hlinkClick>
              </a:rPr>
              <a:t>Zapraszam również na moją nową stronę o fizyce, gdzie znajdziecie tą i wiele innych przezntacji pod tym adresem: </a:t>
            </a:r>
            <a:endParaRPr>
              <a:solidFill>
                <a:srgbClr val="FFFFFF"/>
              </a:solidFill>
              <a:highlight>
                <a:srgbClr val="FF0000"/>
              </a:highlight>
              <a:latin typeface="Comic Sans MS"/>
              <a:ea typeface="Comic Sans MS"/>
              <a:cs typeface="Comic Sans MS"/>
              <a:sym typeface="Comic Sans MS"/>
            </a:endParaRPr>
          </a:p>
          <a:p>
            <a:pPr indent="0" lvl="0" marL="0" rtl="0" algn="l">
              <a:spcBef>
                <a:spcPts val="1200"/>
              </a:spcBef>
              <a:spcAft>
                <a:spcPts val="1200"/>
              </a:spcAft>
              <a:buNone/>
            </a:pPr>
            <a:r>
              <a:rPr lang="pl" sz="1671" u="sng">
                <a:solidFill>
                  <a:srgbClr val="FFFFFF"/>
                </a:solidFill>
                <a:highlight>
                  <a:srgbClr val="FF0000"/>
                </a:highlight>
                <a:hlinkClick r:id="rId7">
                  <a:extLst>
                    <a:ext uri="{A12FA001-AC4F-418D-AE19-62706E023703}">
                      <ahyp:hlinkClr val="tx"/>
                    </a:ext>
                  </a:extLst>
                </a:hlinkClick>
              </a:rPr>
              <a:t>https://htwmam.webwave.dev/</a:t>
            </a:r>
            <a:endParaRPr sz="2371">
              <a:solidFill>
                <a:srgbClr val="FFFFFF"/>
              </a:solidFill>
              <a:highlight>
                <a:srgbClr val="FF0000"/>
              </a:highlight>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